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1" r:id="rId2"/>
    <p:sldId id="410" r:id="rId3"/>
    <p:sldId id="425" r:id="rId4"/>
    <p:sldId id="426" r:id="rId5"/>
    <p:sldId id="413" r:id="rId6"/>
    <p:sldId id="412" r:id="rId7"/>
    <p:sldId id="427" r:id="rId8"/>
    <p:sldId id="430" r:id="rId9"/>
    <p:sldId id="429" r:id="rId10"/>
    <p:sldId id="417" r:id="rId11"/>
    <p:sldId id="431" r:id="rId12"/>
    <p:sldId id="418" r:id="rId13"/>
    <p:sldId id="419" r:id="rId14"/>
    <p:sldId id="428" r:id="rId15"/>
    <p:sldId id="434" r:id="rId16"/>
    <p:sldId id="420" r:id="rId17"/>
    <p:sldId id="432" r:id="rId18"/>
    <p:sldId id="422" r:id="rId19"/>
    <p:sldId id="424" r:id="rId20"/>
    <p:sldId id="433" r:id="rId21"/>
    <p:sldId id="435" r:id="rId22"/>
    <p:sldId id="421" r:id="rId23"/>
    <p:sldId id="436" r:id="rId24"/>
    <p:sldId id="380" r:id="rId25"/>
  </p:sldIdLst>
  <p:sldSz cx="9144000" cy="6858000" type="screen4x3"/>
  <p:notesSz cx="6858000" cy="9734550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2000" b="1" kern="1200">
        <a:solidFill>
          <a:schemeClr val="hlink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b="1" kern="1200">
        <a:solidFill>
          <a:schemeClr val="hlink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b="1" kern="1200">
        <a:solidFill>
          <a:schemeClr val="hlink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b="1" kern="1200">
        <a:solidFill>
          <a:schemeClr val="hlink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b="1" kern="1200">
        <a:solidFill>
          <a:schemeClr val="hlink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hlink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hlink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hlink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hlink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336600"/>
    <a:srgbClr val="CCFFCC"/>
    <a:srgbClr val="CCFF99"/>
    <a:srgbClr val="FFFF99"/>
    <a:srgbClr val="DC0000"/>
    <a:srgbClr val="00CCFF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00" d="100"/>
          <a:sy n="100" d="100"/>
        </p:scale>
        <p:origin x="-3064" y="672"/>
      </p:cViewPr>
      <p:guideLst>
        <p:guide orient="horz" pos="3066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47188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47188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7A21CCC-E565-4FD7-AA8A-59B1D26430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6950" y="730250"/>
            <a:ext cx="4865688" cy="3649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24388"/>
            <a:ext cx="502920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47188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47188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A52D80A-A0B5-4923-8DB9-B2256A8653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41ACAD-9C24-4119-A616-094B3298436B}" type="slidenum">
              <a:rPr lang="en-GB"/>
              <a:pPr/>
              <a:t>1</a:t>
            </a:fld>
            <a:endParaRPr lang="en-GB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sz="1400" b="1" smtClean="0"/>
              <a:t>Greetings</a:t>
            </a:r>
          </a:p>
          <a:p>
            <a:pPr eaLnBrk="1" hangingPunct="1"/>
            <a:r>
              <a:rPr lang="en-GB" sz="1400" b="1" smtClean="0"/>
              <a:t>Introduce myself – worked, done my own house, work as consultant advising individuals and organisations both on houses and on working methods</a:t>
            </a:r>
          </a:p>
          <a:p>
            <a:pPr eaLnBrk="1" hangingPunct="1"/>
            <a:endParaRPr lang="en-GB" sz="1400" b="1" smtClean="0"/>
          </a:p>
          <a:p>
            <a:pPr eaLnBrk="1" hangingPunct="1"/>
            <a:r>
              <a:rPr lang="en-GB" sz="1400" b="1" smtClean="0"/>
              <a:t>This evening -.</a:t>
            </a:r>
          </a:p>
          <a:p>
            <a:pPr eaLnBrk="1" hangingPunct="1"/>
            <a:r>
              <a:rPr lang="en-GB" sz="1400" b="1" smtClean="0"/>
              <a:t>Going to look at how to make houses more energy and water efficient.</a:t>
            </a:r>
          </a:p>
          <a:p>
            <a:pPr eaLnBrk="1" hangingPunct="1"/>
            <a:r>
              <a:rPr lang="en-GB" sz="1400" b="1" smtClean="0"/>
              <a:t> ½ hour presentation </a:t>
            </a:r>
          </a:p>
          <a:p>
            <a:pPr eaLnBrk="1" hangingPunct="1"/>
            <a:r>
              <a:rPr lang="en-GB" sz="1400" b="1" smtClean="0"/>
              <a:t>Plenty of time for questions/ discussion at the end.</a:t>
            </a:r>
          </a:p>
          <a:p>
            <a:pPr eaLnBrk="1" hangingPunct="1"/>
            <a:endParaRPr lang="en-GB" sz="1400" b="1" smtClean="0"/>
          </a:p>
          <a:p>
            <a:pPr eaLnBrk="1" hangingPunct="1"/>
            <a:r>
              <a:rPr lang="en-GB" sz="1400" b="1" smtClean="0"/>
              <a:t>if you want something clarified please do interrupt</a:t>
            </a:r>
          </a:p>
          <a:p>
            <a:pPr eaLnBrk="1" hangingPunct="1"/>
            <a:r>
              <a:rPr lang="en-GB" sz="1400" b="1" smtClean="0"/>
              <a:t>but Grateful if you could hold questions or contributions to the end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68BD4-5A6E-421E-8F8E-C30988900104}" type="slidenum">
              <a:rPr lang="en-GB"/>
              <a:pPr/>
              <a:t>2</a:t>
            </a:fld>
            <a:endParaRPr lang="en-GB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z="1400" b="1" smtClean="0"/>
              <a:t>Just a quick look to see the relative heat loss from a house.</a:t>
            </a:r>
          </a:p>
          <a:p>
            <a:endParaRPr lang="en-GB" sz="1400" b="1" smtClean="0"/>
          </a:p>
          <a:p>
            <a:r>
              <a:rPr lang="en-GB" sz="1400" b="1" smtClean="0"/>
              <a:t>Clearly averages , vary between buildings and with different conditions.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CDBB6-F57B-420F-8AA0-8C7125709840}" type="slidenum">
              <a:rPr lang="en-GB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u="sng" smtClean="0"/>
              <a:t>Questions re glass above front doors:</a:t>
            </a:r>
          </a:p>
          <a:p>
            <a:endParaRPr lang="en-GB" smtClean="0"/>
          </a:p>
          <a:p>
            <a:r>
              <a:rPr lang="en-GB" smtClean="0"/>
              <a:t>• Who was happy that the glass above their door was performing well?</a:t>
            </a:r>
          </a:p>
          <a:p>
            <a:endParaRPr lang="en-GB" smtClean="0"/>
          </a:p>
          <a:p>
            <a:r>
              <a:rPr lang="en-GB" smtClean="0"/>
              <a:t>• And why was that?</a:t>
            </a:r>
          </a:p>
          <a:p>
            <a:endParaRPr lang="en-GB" smtClean="0"/>
          </a:p>
          <a:p>
            <a:r>
              <a:rPr lang="en-GB" smtClean="0"/>
              <a:t>• Suggestions for improvements</a:t>
            </a:r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BC6E13-83D6-4B33-A26C-17807C858664}" type="slidenum">
              <a:rPr lang="en-GB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F48B8-67E8-4366-9A23-401FC28AA4A4}" type="slidenum">
              <a:rPr lang="en-GB"/>
              <a:pPr/>
              <a:t>24</a:t>
            </a:fld>
            <a:endParaRPr lang="en-GB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z="1400" b="1" smtClean="0"/>
              <a:t>Greetings</a:t>
            </a:r>
          </a:p>
          <a:p>
            <a:pPr eaLnBrk="1" hangingPunct="1"/>
            <a:r>
              <a:rPr lang="en-GB" sz="1400" b="1" smtClean="0"/>
              <a:t>Introduce myself – worked, done my own house, work as consultant advising individuals and organisations both on houses and on working methods</a:t>
            </a:r>
          </a:p>
          <a:p>
            <a:pPr eaLnBrk="1" hangingPunct="1"/>
            <a:endParaRPr lang="en-GB" sz="1400" b="1" smtClean="0"/>
          </a:p>
          <a:p>
            <a:pPr eaLnBrk="1" hangingPunct="1"/>
            <a:r>
              <a:rPr lang="en-GB" sz="1400" b="1" smtClean="0"/>
              <a:t>This evening -.</a:t>
            </a:r>
          </a:p>
          <a:p>
            <a:pPr eaLnBrk="1" hangingPunct="1"/>
            <a:r>
              <a:rPr lang="en-GB" sz="1400" b="1" smtClean="0"/>
              <a:t>Going to look at how to make houses more energy and water efficient.</a:t>
            </a:r>
          </a:p>
          <a:p>
            <a:pPr eaLnBrk="1" hangingPunct="1"/>
            <a:r>
              <a:rPr lang="en-GB" sz="1400" b="1" smtClean="0"/>
              <a:t> ½ hour presentation </a:t>
            </a:r>
          </a:p>
          <a:p>
            <a:pPr eaLnBrk="1" hangingPunct="1"/>
            <a:r>
              <a:rPr lang="en-GB" sz="1400" b="1" smtClean="0"/>
              <a:t>Plenty of time for questions/ discussion at the end.</a:t>
            </a:r>
          </a:p>
          <a:p>
            <a:pPr eaLnBrk="1" hangingPunct="1"/>
            <a:endParaRPr lang="en-GB" sz="1400" b="1" smtClean="0"/>
          </a:p>
          <a:p>
            <a:pPr eaLnBrk="1" hangingPunct="1"/>
            <a:r>
              <a:rPr lang="en-GB" sz="1400" b="1" smtClean="0"/>
              <a:t>if you want something clarified please do interrupt</a:t>
            </a:r>
          </a:p>
          <a:p>
            <a:pPr eaLnBrk="1" hangingPunct="1"/>
            <a:r>
              <a:rPr lang="en-GB" sz="1400" b="1" smtClean="0"/>
              <a:t>but Grateful if you could hold questions or contributions to the end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648200" y="457200"/>
            <a:ext cx="4267200" cy="1447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GB"/>
              <a:t>Old Home SuperHome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28600" y="457200"/>
            <a:ext cx="4419600" cy="1447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Arial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7391400" cy="51816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 Warmer At Home! </a:t>
            </a:r>
            <a:r>
              <a:rPr lang="en-GB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1600" b="1" smtClean="0"/>
              <a:t/>
            </a:r>
            <a:br>
              <a:rPr lang="en-GB" sz="1600" b="1" smtClean="0"/>
            </a:br>
            <a:r>
              <a:rPr lang="en-GB" sz="3600" b="1" smtClean="0">
                <a:solidFill>
                  <a:schemeClr val="tx1"/>
                </a:solidFill>
              </a:rPr>
              <a:t>Presentation for </a:t>
            </a:r>
            <a:br>
              <a:rPr lang="en-GB" sz="3600" b="1" smtClean="0">
                <a:solidFill>
                  <a:schemeClr val="tx1"/>
                </a:solidFill>
              </a:rPr>
            </a:br>
            <a:r>
              <a:rPr lang="en-GB" sz="3600" b="1" smtClean="0">
                <a:solidFill>
                  <a:schemeClr val="tx1"/>
                </a:solidFill>
              </a:rPr>
              <a:t>Highgate Society </a:t>
            </a:r>
            <a:br>
              <a:rPr lang="en-GB" sz="3600" b="1" smtClean="0">
                <a:solidFill>
                  <a:schemeClr val="tx1"/>
                </a:solidFill>
              </a:rPr>
            </a:br>
            <a:r>
              <a:rPr lang="en-GB" sz="3600" b="1" smtClean="0">
                <a:solidFill>
                  <a:schemeClr val="tx1"/>
                </a:solidFill>
              </a:rPr>
              <a:t>21</a:t>
            </a:r>
            <a:r>
              <a:rPr lang="en-GB" sz="3600" b="1" baseline="30000" smtClean="0">
                <a:solidFill>
                  <a:schemeClr val="tx1"/>
                </a:solidFill>
              </a:rPr>
              <a:t>st</a:t>
            </a:r>
            <a:r>
              <a:rPr lang="en-GB" sz="3600" b="1" smtClean="0">
                <a:solidFill>
                  <a:schemeClr val="tx1"/>
                </a:solidFill>
              </a:rPr>
              <a:t> Century Homes</a:t>
            </a:r>
            <a:r>
              <a:rPr lang="en-GB" sz="1600" b="1" smtClean="0">
                <a:solidFill>
                  <a:schemeClr val="tx1"/>
                </a:solidFill>
              </a:rPr>
              <a:t/>
            </a:r>
            <a:br>
              <a:rPr lang="en-GB" sz="1600" b="1" smtClean="0">
                <a:solidFill>
                  <a:schemeClr val="tx1"/>
                </a:solidFill>
              </a:rPr>
            </a:br>
            <a:r>
              <a:rPr lang="en-GB" sz="2000" b="1" smtClean="0">
                <a:solidFill>
                  <a:schemeClr val="tx1"/>
                </a:solidFill>
              </a:rPr>
              <a:t>8</a:t>
            </a:r>
            <a:r>
              <a:rPr lang="en-GB" sz="2000" b="1" baseline="30000" smtClean="0">
                <a:solidFill>
                  <a:schemeClr val="tx1"/>
                </a:solidFill>
              </a:rPr>
              <a:t>th</a:t>
            </a:r>
            <a:r>
              <a:rPr lang="en-GB" sz="2000" b="1" smtClean="0">
                <a:solidFill>
                  <a:schemeClr val="tx1"/>
                </a:solidFill>
              </a:rPr>
              <a:t> February 2014</a:t>
            </a:r>
            <a:r>
              <a:rPr lang="en-GB" sz="1600" b="1" smtClean="0">
                <a:solidFill>
                  <a:schemeClr val="tx1"/>
                </a:solidFill>
              </a:rPr>
              <a:t/>
            </a:r>
            <a:br>
              <a:rPr lang="en-GB" sz="1600" b="1" smtClean="0">
                <a:solidFill>
                  <a:schemeClr val="tx1"/>
                </a:solidFill>
              </a:rPr>
            </a:br>
            <a:r>
              <a:rPr lang="en-GB" sz="1600" b="1" smtClean="0">
                <a:solidFill>
                  <a:schemeClr val="tx1"/>
                </a:solidFill>
              </a:rPr>
              <a:t> </a:t>
            </a:r>
            <a:r>
              <a:rPr lang="en-GB" sz="3200" b="1" smtClean="0">
                <a:solidFill>
                  <a:schemeClr val="tx1"/>
                </a:solidFill>
              </a:rPr>
              <a:t/>
            </a:r>
            <a:br>
              <a:rPr lang="en-GB" sz="3200" b="1" smtClean="0">
                <a:solidFill>
                  <a:schemeClr val="tx1"/>
                </a:solidFill>
              </a:rPr>
            </a:br>
            <a:r>
              <a:rPr lang="en-GB" sz="1800" b="1" smtClean="0">
                <a:solidFill>
                  <a:schemeClr val="tx1"/>
                </a:solidFill>
              </a:rPr>
              <a:t/>
            </a:r>
            <a:br>
              <a:rPr lang="en-GB" sz="1800" b="1" smtClean="0">
                <a:solidFill>
                  <a:schemeClr val="tx1"/>
                </a:solidFill>
              </a:rPr>
            </a:br>
            <a:r>
              <a:rPr lang="en-GB" sz="3200" b="1" smtClean="0">
                <a:solidFill>
                  <a:schemeClr val="tx1"/>
                </a:solidFill>
              </a:rPr>
              <a:t>Sarah Harrison </a:t>
            </a:r>
            <a:br>
              <a:rPr lang="en-GB" sz="3200" b="1" smtClean="0">
                <a:solidFill>
                  <a:schemeClr val="tx1"/>
                </a:solidFill>
              </a:rPr>
            </a:br>
            <a:r>
              <a:rPr lang="en-GB" sz="2400" b="1" smtClean="0">
                <a:solidFill>
                  <a:schemeClr val="tx1"/>
                </a:solidFill>
              </a:rPr>
              <a:t> Eco-refurbishment </a:t>
            </a:r>
            <a:br>
              <a:rPr lang="en-GB" sz="2400" b="1" smtClean="0">
                <a:solidFill>
                  <a:schemeClr val="tx1"/>
                </a:solidFill>
              </a:rPr>
            </a:br>
            <a:r>
              <a:rPr lang="en-GB" sz="2400" b="1" smtClean="0">
                <a:solidFill>
                  <a:schemeClr val="tx1"/>
                </a:solidFill>
              </a:rPr>
              <a:t/>
            </a:r>
            <a:br>
              <a:rPr lang="en-GB" sz="2400" b="1" smtClean="0">
                <a:solidFill>
                  <a:schemeClr val="tx1"/>
                </a:solidFill>
              </a:rPr>
            </a:br>
            <a:r>
              <a:rPr lang="en-GB" sz="2400" b="1" smtClean="0">
                <a:solidFill>
                  <a:srgbClr val="FF33CC"/>
                </a:solidFill>
              </a:rPr>
              <a:t/>
            </a:r>
            <a:br>
              <a:rPr lang="en-GB" sz="2400" b="1" smtClean="0">
                <a:solidFill>
                  <a:srgbClr val="FF33CC"/>
                </a:solidFill>
              </a:rPr>
            </a:br>
            <a:r>
              <a:rPr lang="en-GB" sz="2400" b="1" smtClean="0">
                <a:solidFill>
                  <a:srgbClr val="FF33CC"/>
                </a:solidFill>
              </a:rPr>
              <a:t/>
            </a:r>
            <a:br>
              <a:rPr lang="en-GB" sz="2400" b="1" smtClean="0">
                <a:solidFill>
                  <a:srgbClr val="FF33CC"/>
                </a:solidFill>
              </a:rPr>
            </a:br>
            <a:endParaRPr lang="en-GB" sz="2400" b="1" smtClean="0">
              <a:solidFill>
                <a:srgbClr val="FF33CC"/>
              </a:solidFill>
            </a:endParaRPr>
          </a:p>
        </p:txBody>
      </p:sp>
      <p:sp>
        <p:nvSpPr>
          <p:cNvPr id="1027" name="Text Box 5"/>
          <p:cNvSpPr txBox="1">
            <a:spLocks noChangeArrowheads="1"/>
          </p:cNvSpPr>
          <p:nvPr/>
        </p:nvSpPr>
        <p:spPr bwMode="auto">
          <a:xfrm>
            <a:off x="6080125" y="4735513"/>
            <a:ext cx="184150" cy="396875"/>
          </a:xfrm>
          <a:prstGeom prst="rect">
            <a:avLst/>
          </a:prstGeom>
          <a:noFill/>
          <a:ln w="57150" cap="rnd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8" name="Rectangle 10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57150" cap="rnd">
            <a:noFill/>
            <a:prstDash val="sysDot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914400" y="457200"/>
            <a:ext cx="5867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Secondary glazing</a:t>
            </a:r>
          </a:p>
        </p:txBody>
      </p:sp>
      <p:pic>
        <p:nvPicPr>
          <p:cNvPr id="10243" name="Picture 3" descr="secglazingcitysoun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37338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secglazingcitysound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76400"/>
            <a:ext cx="38195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4876800" y="6172200"/>
            <a:ext cx="381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669900"/>
                </a:solidFill>
              </a:rPr>
              <a:t>Photos: City Sound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0613" y="990600"/>
            <a:ext cx="424338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81000" y="228600"/>
            <a:ext cx="4716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Secondary glazing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533400" y="1143000"/>
            <a:ext cx="2438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The most basic form of secondary glazing is like cling film</a:t>
            </a:r>
          </a:p>
        </p:txBody>
      </p:sp>
      <p:pic>
        <p:nvPicPr>
          <p:cNvPr id="11269" name="Picture 2" descr="http://ecx.images-amazon.com/images/I/51w6K6eHBf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038600"/>
            <a:ext cx="49530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990600" y="228600"/>
            <a:ext cx="7799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 Stopping those draughts</a:t>
            </a:r>
          </a:p>
        </p:txBody>
      </p:sp>
      <p:pic>
        <p:nvPicPr>
          <p:cNvPr id="12291" name="Picture 4" descr="weatherstripp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6800"/>
            <a:ext cx="6096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019800" y="5943600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669900"/>
                </a:solidFill>
              </a:rPr>
              <a:t>Photo: Mighton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914400" y="228600"/>
            <a:ext cx="7543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Curtains and blinds</a:t>
            </a:r>
          </a:p>
        </p:txBody>
      </p:sp>
      <p:pic>
        <p:nvPicPr>
          <p:cNvPr id="13315" name="Picture 3" descr="thermalromanblind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30384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duett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143000"/>
            <a:ext cx="46720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09600" y="4876800"/>
            <a:ext cx="5562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charset="2"/>
              <a:buChar char="§"/>
            </a:pP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thick, interlined curtains</a:t>
            </a:r>
          </a:p>
          <a:p>
            <a:pPr>
              <a:buFont typeface="Wingdings" charset="2"/>
              <a:buChar char="§"/>
            </a:pPr>
            <a:r>
              <a:rPr lang="en-US" sz="2400">
                <a:solidFill>
                  <a:schemeClr val="tx1"/>
                </a:solidFill>
              </a:rPr>
              <a:t> thermal blinds</a:t>
            </a:r>
          </a:p>
          <a:p>
            <a:pPr>
              <a:buFont typeface="Wingdings" charset="2"/>
              <a:buChar char="§"/>
            </a:pPr>
            <a:r>
              <a:rPr lang="en-US" sz="2400">
                <a:solidFill>
                  <a:schemeClr val="tx1"/>
                </a:solidFill>
              </a:rPr>
              <a:t> thick, interlined door curtains</a:t>
            </a: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5638800" y="6019800"/>
            <a:ext cx="297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solidFill>
                  <a:srgbClr val="669900"/>
                </a:solidFill>
              </a:rPr>
              <a:t>Photos: Thermal Blind company (left)and Luxaflex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762000" y="533400"/>
            <a:ext cx="5867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chemeClr val="tx2"/>
                </a:solidFill>
              </a:rPr>
              <a:t>What can you do about your floors ?</a:t>
            </a: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457200" y="2514600"/>
            <a:ext cx="551021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When insulation isn’t an option</a:t>
            </a:r>
          </a:p>
          <a:p>
            <a:endParaRPr lang="en-US"/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444500" y="3124200"/>
            <a:ext cx="86995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Use warm surfaces – cork, thick underlay, carpets</a:t>
            </a:r>
          </a:p>
          <a:p>
            <a:r>
              <a:rPr lang="en-US" sz="2800">
                <a:solidFill>
                  <a:schemeClr val="bg1"/>
                </a:solidFill>
              </a:rPr>
              <a:t>Stop draughts – seal floor and skirting boards 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topgaps.com/wp-content/themes/stopgap/images/bannerphotos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http://stopgaps.com/wp-content/themes/stopgap/images/bannerphotos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29540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http://stopgaps.com/wp-content/themes/stopgap/images/bannerphotos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29540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304800" y="3657600"/>
            <a:ext cx="82296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 *StopGap is pushed between floor boards or the skirting board and the floor, cutting out the draughts.</a:t>
            </a:r>
          </a:p>
          <a:p>
            <a:r>
              <a:rPr lang="en-GB">
                <a:solidFill>
                  <a:schemeClr val="tx1"/>
                </a:solidFill>
              </a:rPr>
              <a:t>It is practically invisible after fitting.</a:t>
            </a:r>
          </a:p>
          <a:p>
            <a:r>
              <a:rPr lang="en-GB">
                <a:solidFill>
                  <a:schemeClr val="tx1"/>
                </a:solidFill>
              </a:rPr>
              <a:t>It can also stop dirt, dust, insects, smells, and noise.</a:t>
            </a:r>
          </a:p>
          <a:p>
            <a:endParaRPr lang="en-US"/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228600" y="381000"/>
            <a:ext cx="8435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Draughty floors &amp; 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sz="4000">
                <a:solidFill>
                  <a:schemeClr val="tx2"/>
                </a:solidFill>
              </a:rPr>
              <a:t>skirting boards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381000" y="5638800"/>
            <a:ext cx="8245475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* </a:t>
            </a:r>
            <a:r>
              <a:rPr lang="en-US" sz="3200">
                <a:solidFill>
                  <a:schemeClr val="tx1"/>
                </a:solidFill>
              </a:rPr>
              <a:t>Good thick carpets with rubber underlay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762000" y="457200"/>
            <a:ext cx="7543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Airtightness   or……		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685800" y="2133600"/>
            <a:ext cx="47244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3200">
                <a:solidFill>
                  <a:schemeClr val="tx1"/>
                </a:solidFill>
              </a:rPr>
              <a:t>Holes the builders left</a:t>
            </a:r>
          </a:p>
          <a:p>
            <a:pPr>
              <a:buFont typeface="Wingdings" charset="2"/>
              <a:buChar char="§"/>
            </a:pPr>
            <a:r>
              <a:rPr lang="en-US" sz="3200">
                <a:solidFill>
                  <a:schemeClr val="tx1"/>
                </a:solidFill>
              </a:rPr>
              <a:t>Unnecessary airbricks</a:t>
            </a:r>
          </a:p>
          <a:p>
            <a:pPr>
              <a:buFont typeface="Wingdings" charset="2"/>
              <a:buChar char="§"/>
            </a:pPr>
            <a:r>
              <a:rPr lang="en-US" sz="3200">
                <a:solidFill>
                  <a:schemeClr val="tx1"/>
                </a:solidFill>
              </a:rPr>
              <a:t>Chimneys</a:t>
            </a:r>
          </a:p>
          <a:p>
            <a:pPr>
              <a:buFont typeface="Wingdings" charset="2"/>
              <a:buChar char="§"/>
            </a:pPr>
            <a:r>
              <a:rPr lang="en-US" sz="3200">
                <a:solidFill>
                  <a:schemeClr val="tx1"/>
                </a:solidFill>
              </a:rPr>
              <a:t>Cat flaps</a:t>
            </a:r>
          </a:p>
          <a:p>
            <a:pPr>
              <a:buFont typeface="Wingdings" charset="2"/>
              <a:buChar char="§"/>
            </a:pPr>
            <a:r>
              <a:rPr lang="en-US" sz="3200">
                <a:solidFill>
                  <a:schemeClr val="tx1"/>
                </a:solidFill>
              </a:rPr>
              <a:t>Letterboxes</a:t>
            </a:r>
          </a:p>
          <a:p>
            <a:pPr>
              <a:buFont typeface="Wingdings" charset="2"/>
              <a:buChar char="§"/>
            </a:pPr>
            <a:r>
              <a:rPr lang="en-US" sz="3200">
                <a:solidFill>
                  <a:schemeClr val="tx1"/>
                </a:solidFill>
              </a:rPr>
              <a:t>Keyholes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600200" y="1143000"/>
            <a:ext cx="7162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those holes in your house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ttp://ecx.images-amazon.com/images/I/91Em7XvxhkL._SL15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844675"/>
            <a:ext cx="3192463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http://ecx.images-amazon.com/images/I/313KWlLx1t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4762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609600" y="457200"/>
            <a:ext cx="6673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>
                <a:solidFill>
                  <a:schemeClr val="tx2"/>
                </a:solidFill>
              </a:rPr>
              <a:t>Chimney draught excluder </a:t>
            </a:r>
            <a:endParaRPr lang="en-US" sz="4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2493963" y="1887538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2971800" y="2133600"/>
            <a:ext cx="83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3124200" y="2286000"/>
            <a:ext cx="83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8437" name="Picture 4" descr="http://ecx.images-amazon.com/images/I/51JAoTstUJ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268413"/>
            <a:ext cx="44672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http://ecx.images-amazon.com/images/I/61yBW-vafXL._SL1000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32067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128588" y="228600"/>
            <a:ext cx="451643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>
                <a:solidFill>
                  <a:schemeClr val="tx2"/>
                </a:solidFill>
              </a:rPr>
              <a:t> Chimney balloon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ecx.images-amazon.com/images/I/51j5mwyYfXL._SL1024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95400"/>
            <a:ext cx="5257800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609600" y="304800"/>
            <a:ext cx="495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>
                <a:solidFill>
                  <a:schemeClr val="tx2"/>
                </a:solidFill>
              </a:rPr>
              <a:t>Eco Flap Letterbox  </a:t>
            </a: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533400" y="4419600"/>
            <a:ext cx="746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chemeClr val="tx1"/>
                </a:solidFill>
              </a:rPr>
              <a:t>The Ecoflap blows itself shut and not open which ever way the wind is blowing. It also opens easily for a single piece of paper or for a large item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Heat loss from a house</a:t>
            </a:r>
            <a:endParaRPr lang="en-US" sz="40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1" name="Picture 6" descr="heat loss33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00"/>
            <a:ext cx="5638800" cy="4525963"/>
          </a:xfr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e loved it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http://www.ecoflapclassique.co.uk/files/2013/05/Cats-Eye-View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191000"/>
            <a:ext cx="68056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914400" y="457200"/>
            <a:ext cx="5059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>
                <a:solidFill>
                  <a:schemeClr val="tx2"/>
                </a:solidFill>
              </a:rPr>
              <a:t>EcoPetway Cat Flap</a:t>
            </a:r>
            <a:endParaRPr lang="en-US" sz="4000">
              <a:solidFill>
                <a:schemeClr val="tx2"/>
              </a:solidFill>
            </a:endParaRP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3810000" y="1981200"/>
            <a:ext cx="477361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Draught free and easy for cats to use.</a:t>
            </a:r>
          </a:p>
          <a:p>
            <a:r>
              <a:rPr lang="en-US">
                <a:solidFill>
                  <a:schemeClr val="bg1"/>
                </a:solidFill>
              </a:rPr>
              <a:t>Can be fitted in doors or walls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990600" y="1219200"/>
            <a:ext cx="6826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Ways to make your heating system more efficient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143000" y="3352800"/>
            <a:ext cx="73437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Boilers and controls</a:t>
            </a:r>
          </a:p>
          <a:p>
            <a:r>
              <a:rPr lang="en-US" sz="3200">
                <a:solidFill>
                  <a:schemeClr val="bg1"/>
                </a:solidFill>
              </a:rPr>
              <a:t>Getting the most from your radiators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304800" y="381000"/>
            <a:ext cx="88392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>
                <a:solidFill>
                  <a:schemeClr val="tx2"/>
                </a:solidFill>
              </a:rPr>
              <a:t>Getting the best from your radiators 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457200" y="1524000"/>
            <a:ext cx="3429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Reflective panels – heat the room not the walls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4343400" y="1143000"/>
            <a:ext cx="4343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Little shelves over the radiator – stop the heat heading straight for the ceiling</a:t>
            </a:r>
          </a:p>
        </p:txBody>
      </p:sp>
      <p:pic>
        <p:nvPicPr>
          <p:cNvPr id="22533" name="Picture 6" descr="heatkeeper-energy-saving-radiator-panel-211-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29000"/>
            <a:ext cx="3479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radiator shel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124200"/>
            <a:ext cx="43624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914400" y="685800"/>
            <a:ext cx="7010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Take advantage of work that you are doing…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990600" y="2819400"/>
            <a:ext cx="7086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There are often opportunities to improve the comfort of the your home when you are undertaking improvements or maintenance. Don’t miss them!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81000"/>
            <a:ext cx="8839200" cy="6324600"/>
          </a:xfrm>
          <a:solidFill>
            <a:srgbClr val="CCFFCC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Some simple ways to be warmer at home  and create a more comfortable home </a:t>
            </a:r>
            <a:r>
              <a:rPr lang="en-GB" sz="4800" b="1" smtClean="0"/>
              <a:t/>
            </a:r>
            <a:br>
              <a:rPr lang="en-GB" sz="4800" b="1" smtClean="0"/>
            </a:br>
            <a:r>
              <a:rPr lang="en-GB" sz="1800" b="1" smtClean="0">
                <a:solidFill>
                  <a:schemeClr val="tx1"/>
                </a:solidFill>
              </a:rPr>
              <a:t> </a:t>
            </a:r>
            <a:r>
              <a:rPr lang="en-GB" sz="3600" b="1" u="sng" smtClean="0">
                <a:solidFill>
                  <a:schemeClr val="tx1"/>
                </a:solidFill>
              </a:rPr>
              <a:t/>
            </a:r>
            <a:br>
              <a:rPr lang="en-GB" sz="3600" b="1" u="sng" smtClean="0">
                <a:solidFill>
                  <a:schemeClr val="tx1"/>
                </a:solidFill>
              </a:rPr>
            </a:br>
            <a:r>
              <a:rPr lang="en-GB" sz="2000" b="1" smtClean="0">
                <a:solidFill>
                  <a:schemeClr val="tx1"/>
                </a:solidFill>
              </a:rPr>
              <a:t/>
            </a:r>
            <a:br>
              <a:rPr lang="en-GB" sz="2000" b="1" smtClean="0">
                <a:solidFill>
                  <a:schemeClr val="tx1"/>
                </a:solidFill>
              </a:rPr>
            </a:br>
            <a:r>
              <a:rPr lang="en-GB" sz="3600" b="1" smtClean="0">
                <a:solidFill>
                  <a:schemeClr val="tx1"/>
                </a:solidFill>
              </a:rPr>
              <a:t>Sarah Harrison </a:t>
            </a:r>
            <a:br>
              <a:rPr lang="en-GB" sz="3600" b="1" smtClean="0">
                <a:solidFill>
                  <a:schemeClr val="tx1"/>
                </a:solidFill>
              </a:rPr>
            </a:br>
            <a:r>
              <a:rPr lang="en-GB" sz="2800" b="1" smtClean="0">
                <a:solidFill>
                  <a:schemeClr val="tx1"/>
                </a:solidFill>
              </a:rPr>
              <a:t> Eco-refurbishment</a:t>
            </a:r>
            <a:br>
              <a:rPr lang="en-GB" sz="2800" b="1" smtClean="0">
                <a:solidFill>
                  <a:schemeClr val="tx1"/>
                </a:solidFill>
              </a:rPr>
            </a:br>
            <a:r>
              <a:rPr lang="en-GB" sz="2800" b="1" smtClean="0">
                <a:solidFill>
                  <a:schemeClr val="tx1"/>
                </a:solidFill>
              </a:rPr>
              <a:t>SuperHome Alliance </a:t>
            </a:r>
            <a:br>
              <a:rPr lang="en-GB" sz="2800" b="1" smtClean="0">
                <a:solidFill>
                  <a:schemeClr val="tx1"/>
                </a:solidFill>
              </a:rPr>
            </a:br>
            <a:r>
              <a:rPr lang="en-GB" sz="2800" b="1" smtClean="0">
                <a:solidFill>
                  <a:schemeClr val="tx1"/>
                </a:solidFill>
              </a:rPr>
              <a:t/>
            </a:r>
            <a:br>
              <a:rPr lang="en-GB" sz="2800" b="1" smtClean="0">
                <a:solidFill>
                  <a:schemeClr val="tx1"/>
                </a:solidFill>
              </a:rPr>
            </a:br>
            <a:r>
              <a:rPr lang="en-GB" sz="3600" b="1" u="sng" smtClean="0">
                <a:solidFill>
                  <a:schemeClr val="tx1"/>
                </a:solidFill>
              </a:rPr>
              <a:t>www.eco-refurbishment.co.uk</a:t>
            </a:r>
            <a:r>
              <a:rPr lang="en-GB" sz="2800" b="1" smtClean="0">
                <a:solidFill>
                  <a:srgbClr val="FF33CC"/>
                </a:solidFill>
              </a:rPr>
              <a:t/>
            </a:r>
            <a:br>
              <a:rPr lang="en-GB" sz="2800" b="1" smtClean="0">
                <a:solidFill>
                  <a:srgbClr val="FF33CC"/>
                </a:solidFill>
              </a:rPr>
            </a:br>
            <a:endParaRPr lang="en-GB" sz="2800" b="1" smtClean="0">
              <a:solidFill>
                <a:srgbClr val="FF33CC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080125" y="4735513"/>
            <a:ext cx="184150" cy="396875"/>
          </a:xfrm>
          <a:prstGeom prst="rect">
            <a:avLst/>
          </a:prstGeom>
          <a:noFill/>
          <a:ln w="57150" cap="rnd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57150" cap="rnd">
            <a:noFill/>
            <a:prstDash val="sysDot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How to stop this heat loss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45259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smtClean="0">
                <a:solidFill>
                  <a:schemeClr val="tx2"/>
                </a:solidFill>
                <a:latin typeface="Arial" charset="0"/>
              </a:rPr>
              <a:t>Insulation</a:t>
            </a:r>
          </a:p>
          <a:p>
            <a:pPr>
              <a:buFontTx/>
              <a:buNone/>
            </a:pPr>
            <a:r>
              <a:rPr lang="en-US" smtClean="0">
                <a:latin typeface="Arial" charset="0"/>
              </a:rPr>
              <a:t>	Wrap the house up to stop the heat escaping</a:t>
            </a:r>
          </a:p>
          <a:p>
            <a:pPr>
              <a:buFontTx/>
              <a:buNone/>
            </a:pPr>
            <a:endParaRPr lang="en-US" smtClean="0">
              <a:latin typeface="Arial" charset="0"/>
            </a:endParaRPr>
          </a:p>
          <a:p>
            <a:r>
              <a:rPr lang="en-US" sz="3600" smtClean="0">
                <a:solidFill>
                  <a:schemeClr val="tx2"/>
                </a:solidFill>
                <a:latin typeface="Arial" charset="0"/>
              </a:rPr>
              <a:t>Airtightness</a:t>
            </a:r>
          </a:p>
          <a:p>
            <a:pPr>
              <a:buFontTx/>
              <a:buNone/>
            </a:pPr>
            <a:r>
              <a:rPr lang="en-US" smtClean="0">
                <a:latin typeface="Arial" charset="0"/>
              </a:rPr>
              <a:t>	Make sure that there are no unintended gaps or holes in your house.</a:t>
            </a:r>
          </a:p>
          <a:p>
            <a:pPr>
              <a:buFontTx/>
              <a:buNone/>
            </a:pPr>
            <a:r>
              <a:rPr lang="en-US" smtClean="0">
                <a:latin typeface="Arial" charset="0"/>
              </a:rPr>
              <a:t>	‘Build tight ! Ventilate right!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xfrm>
            <a:off x="609600" y="762000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What can you do about your roof 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xfrm flipH="1">
            <a:off x="-5638800" y="4191000"/>
            <a:ext cx="1447800" cy="2895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219200" y="3352800"/>
            <a:ext cx="6934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If you have a loft, insulation can be simple</a:t>
            </a:r>
          </a:p>
          <a:p>
            <a:r>
              <a:rPr lang="en-US" sz="2800">
                <a:solidFill>
                  <a:schemeClr val="bg1"/>
                </a:solidFill>
              </a:rPr>
              <a:t>If you have a flat roof, it be insulated from outside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-152400" y="228600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smtClean="0"/>
              <a:t>Insulate your loft internally</a:t>
            </a:r>
          </a:p>
        </p:txBody>
      </p:sp>
      <p:pic>
        <p:nvPicPr>
          <p:cNvPr id="5123" name="Content Placeholder 3" descr="loftinsulationblackmountai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6043613" cy="4267200"/>
          </a:xfrm>
          <a:noFill/>
          <a:ln>
            <a:miter lim="800000"/>
            <a:headEnd/>
            <a:tailEnd/>
          </a:ln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685800" y="5943600"/>
            <a:ext cx="426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669900"/>
                </a:solidFill>
              </a:rPr>
              <a:t>Photo: Black Mountain insulation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7086600" y="2667000"/>
            <a:ext cx="1752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The insulation is laid on the loft floor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smtClean="0"/>
              <a:t>Insulate your flat roof externally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410200" y="2590800"/>
            <a:ext cx="3505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The insulation is laid on top of the waterproof membrane</a:t>
            </a:r>
          </a:p>
        </p:txBody>
      </p:sp>
      <p:graphicFrame>
        <p:nvGraphicFramePr>
          <p:cNvPr id="6148" name="Object 2"/>
          <p:cNvGraphicFramePr>
            <a:graphicFrameLocks noChangeAspect="1"/>
          </p:cNvGraphicFramePr>
          <p:nvPr/>
        </p:nvGraphicFramePr>
        <p:xfrm>
          <a:off x="762000" y="2057400"/>
          <a:ext cx="4457700" cy="3543300"/>
        </p:xfrm>
        <a:graphic>
          <a:graphicData uri="http://schemas.openxmlformats.org/presentationml/2006/ole">
            <p:oleObj spid="_x0000_s6148" name="Document" r:id="rId3" imgW="4457536" imgH="354317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295400" y="762000"/>
            <a:ext cx="68675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chemeClr val="tx2"/>
                </a:solidFill>
              </a:rPr>
              <a:t>What can you do about your windows? 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371600" y="2971800"/>
            <a:ext cx="36957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Improve the glass</a:t>
            </a:r>
          </a:p>
          <a:p>
            <a:endParaRPr lang="en-US" sz="3200">
              <a:solidFill>
                <a:schemeClr val="bg1"/>
              </a:solidFill>
            </a:endParaRPr>
          </a:p>
          <a:p>
            <a:r>
              <a:rPr lang="en-US" sz="3200">
                <a:solidFill>
                  <a:schemeClr val="bg1"/>
                </a:solidFill>
              </a:rPr>
              <a:t>Stop the draughts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60563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 dirty="0">
                <a:solidFill>
                  <a:schemeClr val="tx2"/>
                </a:solidFill>
                <a:latin typeface="+mj-lt"/>
                <a:cs typeface="ＭＳ Ｐゴシック" charset="-128"/>
              </a:rPr>
              <a:t>Heat loss from windows</a:t>
            </a:r>
          </a:p>
        </p:txBody>
      </p:sp>
      <p:pic>
        <p:nvPicPr>
          <p:cNvPr id="8195" name="Picture 34" descr="C:\Users\Sydspc\Desktop\504 - 1 Hargra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3732213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 descr="C:\Users\Sydspc\Pictures\Thermal ImagesApr2013\574 - Southwood Par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981075"/>
            <a:ext cx="412432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 descr="C:\Users\Sydspc\Pictures\Thermal ImagesApr2013\575 - Southwood Par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2276475"/>
            <a:ext cx="424815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8459788" y="908050"/>
            <a:ext cx="433387" cy="144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Callout 13"/>
          <p:cNvSpPr/>
          <p:nvPr/>
        </p:nvSpPr>
        <p:spPr>
          <a:xfrm>
            <a:off x="4427538" y="5373688"/>
            <a:ext cx="1873250" cy="792162"/>
          </a:xfrm>
          <a:prstGeom prst="wedgeEllipseCallout">
            <a:avLst>
              <a:gd name="adj1" fmla="val 103264"/>
              <a:gd name="adj2" fmla="val -37906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200" name="TextBox 14"/>
          <p:cNvSpPr txBox="1">
            <a:spLocks noChangeArrowheads="1"/>
          </p:cNvSpPr>
          <p:nvPr/>
        </p:nvSpPr>
        <p:spPr bwMode="auto">
          <a:xfrm>
            <a:off x="4495800" y="5562600"/>
            <a:ext cx="165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tx2"/>
                </a:solidFill>
              </a:rPr>
              <a:t>Single glazed 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6400800" y="5715000"/>
            <a:ext cx="1871663" cy="792163"/>
          </a:xfrm>
          <a:prstGeom prst="wedgeEllipseCallout">
            <a:avLst>
              <a:gd name="adj1" fmla="val -34316"/>
              <a:gd name="adj2" fmla="val -17419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202" name="TextBox 16"/>
          <p:cNvSpPr txBox="1">
            <a:spLocks noChangeArrowheads="1"/>
          </p:cNvSpPr>
          <p:nvPr/>
        </p:nvSpPr>
        <p:spPr bwMode="auto">
          <a:xfrm>
            <a:off x="6516688" y="5805488"/>
            <a:ext cx="17875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tx2"/>
                </a:solidFill>
              </a:rPr>
              <a:t>Double glazed </a:t>
            </a:r>
          </a:p>
          <a:p>
            <a:endParaRPr lang="en-GB" sz="1800">
              <a:solidFill>
                <a:schemeClr val="tx2"/>
              </a:solidFill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1676400" y="4267200"/>
            <a:ext cx="2808288" cy="1295400"/>
          </a:xfrm>
          <a:prstGeom prst="wedgeEllipseCallout">
            <a:avLst>
              <a:gd name="adj1" fmla="val -34234"/>
              <a:gd name="adj2" fmla="val -10078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0" y="5486400"/>
            <a:ext cx="2627313" cy="819150"/>
          </a:xfrm>
          <a:prstGeom prst="wedgeEllipseCallout">
            <a:avLst>
              <a:gd name="adj1" fmla="val -6188"/>
              <a:gd name="adj2" fmla="val -42399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205" name="TextBox 19"/>
          <p:cNvSpPr txBox="1">
            <a:spLocks noChangeArrowheads="1"/>
          </p:cNvSpPr>
          <p:nvPr/>
        </p:nvSpPr>
        <p:spPr bwMode="auto">
          <a:xfrm>
            <a:off x="457200" y="5715000"/>
            <a:ext cx="2416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>
                <a:solidFill>
                  <a:schemeClr val="tx2"/>
                </a:solidFill>
              </a:rPr>
              <a:t>Double glazed </a:t>
            </a:r>
          </a:p>
        </p:txBody>
      </p:sp>
      <p:sp>
        <p:nvSpPr>
          <p:cNvPr id="8206" name="Rectangle 20"/>
          <p:cNvSpPr>
            <a:spLocks noChangeArrowheads="1"/>
          </p:cNvSpPr>
          <p:nvPr/>
        </p:nvSpPr>
        <p:spPr bwMode="auto">
          <a:xfrm>
            <a:off x="1905000" y="4572000"/>
            <a:ext cx="2447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>
                <a:solidFill>
                  <a:schemeClr val="tx2"/>
                </a:solidFill>
              </a:rPr>
              <a:t>Draught proofed, with thick curtains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042988" y="260350"/>
            <a:ext cx="50657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solidFill>
                  <a:schemeClr val="tx2"/>
                </a:solidFill>
              </a:rPr>
              <a:t>Glass above Front Doors</a:t>
            </a:r>
          </a:p>
        </p:txBody>
      </p:sp>
      <p:sp>
        <p:nvSpPr>
          <p:cNvPr id="9219" name="AutoShape 2" descr="https://photos-3.dropbox.com/t/0/AADsbvgtk5oGRKuxYyIeJhzK4DGHpr4-IlXP6VnzHxU8OQ/12/23744634/jpeg/32x32/3/_/1/2/484%20-%2019%20Ashmount.jpg/v2dNsESTkVP-g0l7O8k2Zpj1fOo5LZOUJ9MhdoRixSc?size=1024x76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20" name="Picture 3" descr="C:\Users\Sydspc\Desktop\484 - 19 Ashmou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14400"/>
            <a:ext cx="6629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Callout 6"/>
          <p:cNvSpPr/>
          <p:nvPr/>
        </p:nvSpPr>
        <p:spPr>
          <a:xfrm>
            <a:off x="5148263" y="5876925"/>
            <a:ext cx="2808287" cy="792163"/>
          </a:xfrm>
          <a:prstGeom prst="wedgeEllipseCallout">
            <a:avLst>
              <a:gd name="adj1" fmla="val -135667"/>
              <a:gd name="adj2" fmla="val -19045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5105400" y="6019800"/>
            <a:ext cx="266382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>
                <a:solidFill>
                  <a:schemeClr val="tx2"/>
                </a:solidFill>
              </a:rPr>
              <a:t>secondary glazed glass</a:t>
            </a:r>
          </a:p>
          <a:p>
            <a:pPr algn="ctr"/>
            <a:endParaRPr lang="en-GB" sz="1800">
              <a:solidFill>
                <a:schemeClr val="tx2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447800" y="5791200"/>
            <a:ext cx="2808288" cy="792163"/>
          </a:xfrm>
          <a:prstGeom prst="wedgeEllipseCallout">
            <a:avLst>
              <a:gd name="adj1" fmla="val -47117"/>
              <a:gd name="adj2" fmla="val -22655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224" name="TextBox 5"/>
          <p:cNvSpPr txBox="1">
            <a:spLocks noChangeArrowheads="1"/>
          </p:cNvSpPr>
          <p:nvPr/>
        </p:nvSpPr>
        <p:spPr bwMode="auto">
          <a:xfrm>
            <a:off x="1676400" y="60198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>
                <a:solidFill>
                  <a:schemeClr val="tx2"/>
                </a:solidFill>
              </a:rPr>
              <a:t>single glazed glass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000000"/>
      </a:lt1>
      <a:dk2>
        <a:srgbClr val="FF0000"/>
      </a:dk2>
      <a:lt2>
        <a:srgbClr val="808080"/>
      </a:lt2>
      <a:accent1>
        <a:srgbClr val="00CC99"/>
      </a:accent1>
      <a:accent2>
        <a:srgbClr val="3333CC"/>
      </a:accent2>
      <a:accent3>
        <a:srgbClr val="AAAAA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rnd" cmpd="sng" algn="ctr">
          <a:solidFill>
            <a:schemeClr val="tx2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rnd" cmpd="sng" algn="ctr">
          <a:solidFill>
            <a:schemeClr val="tx2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0000"/>
    </a:lt1>
    <a:dk2>
      <a:srgbClr val="FF0000"/>
    </a:dk2>
    <a:lt2>
      <a:srgbClr val="808080"/>
    </a:lt2>
    <a:accent1>
      <a:srgbClr val="00CC99"/>
    </a:accent1>
    <a:accent2>
      <a:srgbClr val="3333CC"/>
    </a:accent2>
    <a:accent3>
      <a:srgbClr val="AAAAAA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5851</TotalTime>
  <Words>643</Words>
  <Application>Microsoft Office PowerPoint</Application>
  <PresentationFormat>On-screen Show (4:3)</PresentationFormat>
  <Paragraphs>108</Paragraphs>
  <Slides>24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ＭＳ Ｐゴシック</vt:lpstr>
      <vt:lpstr>Times New Roman</vt:lpstr>
      <vt:lpstr>Wingdings</vt:lpstr>
      <vt:lpstr>Default Design</vt:lpstr>
      <vt:lpstr>???</vt:lpstr>
      <vt:lpstr>Be Warmer At Home!   Presentation for  Highgate Society  21st Century Homes 8th February 2014    Sarah Harrison   Eco-refurbishment     </vt:lpstr>
      <vt:lpstr>Heat loss from a house</vt:lpstr>
      <vt:lpstr>How to stop this heat loss </vt:lpstr>
      <vt:lpstr>What can you do about your roof ?</vt:lpstr>
      <vt:lpstr>Insulate your loft internally</vt:lpstr>
      <vt:lpstr>Insulate your flat roof externally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Some simple ways to be warmer at home  and create a more comfortable home     Sarah Harrison   Eco-refurbishment SuperHome Alliance   www.eco-refurbishment.co.uk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V. Doggart</dc:creator>
  <cp:lastModifiedBy>Sydspc</cp:lastModifiedBy>
  <cp:revision>514</cp:revision>
  <cp:lastPrinted>2012-11-12T18:04:40Z</cp:lastPrinted>
  <dcterms:created xsi:type="dcterms:W3CDTF">2014-02-08T09:45:48Z</dcterms:created>
  <dcterms:modified xsi:type="dcterms:W3CDTF">2014-02-10T18:05:39Z</dcterms:modified>
</cp:coreProperties>
</file>